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331" r:id="rId2"/>
    <p:sldId id="524" r:id="rId3"/>
    <p:sldId id="262" r:id="rId4"/>
    <p:sldId id="348" r:id="rId5"/>
    <p:sldId id="278" r:id="rId6"/>
    <p:sldId id="436" r:id="rId7"/>
    <p:sldId id="486" r:id="rId8"/>
    <p:sldId id="450" r:id="rId9"/>
    <p:sldId id="519" r:id="rId10"/>
    <p:sldId id="454" r:id="rId11"/>
    <p:sldId id="521" r:id="rId12"/>
    <p:sldId id="500" r:id="rId13"/>
    <p:sldId id="522" r:id="rId14"/>
    <p:sldId id="501" r:id="rId15"/>
    <p:sldId id="351" r:id="rId16"/>
    <p:sldId id="480" r:id="rId17"/>
    <p:sldId id="464" r:id="rId18"/>
    <p:sldId id="518" r:id="rId19"/>
    <p:sldId id="438" r:id="rId20"/>
    <p:sldId id="487" r:id="rId21"/>
    <p:sldId id="520" r:id="rId22"/>
    <p:sldId id="523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87" d="100"/>
          <a:sy n="87" d="100"/>
        </p:scale>
        <p:origin x="21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9CF61-8D82-4514-8FB1-71669AD1D9D1}" type="datetimeFigureOut">
              <a:rPr lang="nl-NL" smtClean="0"/>
              <a:t>20-07-2020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40D38-E370-4288-9724-72030316178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921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AC7D6-D2B5-5440-BB96-2582508736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7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4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16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64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9AEB-D6BE-4AEB-A554-08F7C1E23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8EF47-06A1-4C37-B9C0-5F71AB952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D89EB-6DD7-4107-8090-20642952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20-07-2020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A6AC1-6567-4845-9726-3E3BA58C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27894-B9F3-404E-BE02-28323CD2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448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DD20-4A31-4BC0-96B3-6200A32B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467C4-367C-48D2-B4AC-EE323AF36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DF93-B222-4C7D-88C9-AF04FA9C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20-07-2020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94FE7-B87F-4591-99A9-9E605022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0E677-24DE-4DBF-9CB7-5F3C9662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683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68575-0297-4390-9874-711D856F3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D6C50-8D36-45F9-B318-6311A3684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D592-0292-47C1-B993-7B9F60D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20-07-2020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9EBD8-223C-4539-A5BE-7AEFE94B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E14C-0EDF-47EA-96C0-9906701C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617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4E5C6-C229-874C-A8FF-569092EDA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76226" y="1061884"/>
            <a:ext cx="9547397" cy="5796116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956800" y="-400755"/>
            <a:ext cx="159173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4972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F727-631C-44D4-9A98-37D5F0E5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7A3E-5ECD-43FC-8F25-EEAC3405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91DD6-6600-4B90-9981-441C1981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20-07-2020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FFE3-B926-47F6-840E-25323A24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38177-24F1-4494-94FD-BA200ABE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DC0A-7744-45AA-8F62-A041E57D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28DC2-8D1F-4160-AAB9-06BD0D921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715-1412-46F3-9055-E69B22F1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20-07-2020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D425-40C4-40C9-BA4F-2F2A1F00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47F8A-3620-4522-8F46-B2336A40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99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73FD-A137-4DD2-99C0-7A7B9E1A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9EA35-888D-4CB8-9162-5427562D7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E695F-7032-4011-91F7-7FE38A47D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EE7AF-0378-4662-BDB5-B421DD89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20-07-2020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3FF0D-544E-4EC4-858F-63E46339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42B0B-089C-49AE-A157-4A3CE971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803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A69C-3DB9-43CC-9F69-C62B82A6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91E2A-8CA5-4F31-BC3C-4CC157CD4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DAEC7-3355-4E7E-BC93-64A82121B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3A94-A53D-40BE-9261-2CCB9C7E1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75A550-0C52-4A09-9A78-046C551CF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76418B-6D5D-47CC-B2A9-2350EEE4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20-07-2020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3DA78-4CC6-4055-949E-1EC80962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31FA0-8EFD-4495-8AFA-2A8078B3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952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CEA0-8891-4CEE-B1A5-C236E68C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3410C0-780B-4C7E-9245-0028C83A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20-07-2020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8D358-B60D-4FC7-BBB7-2AF993E6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C5DED-558D-4124-9C05-115F2977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665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BCAA91-D7AD-4707-9066-7836EBF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20-07-2020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2C0F6-CAB2-4454-9C8D-36B68A44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F637B-FA94-4FE9-848B-83A367D1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22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BC0F-4D9A-4326-821E-D9058E42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DE78-D76B-45FE-A2F8-BCE02BD8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18E15-C3FD-4372-AFEF-980F6C098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E8CCA-E4B9-484B-B7C4-BED02F51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20-07-2020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341ED-5724-4CEE-809A-7B6F06C5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91ABA-659C-4E79-8DC3-D5133AA3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80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1F4B-0ED2-4956-9073-47AAD696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BDA81-A4EE-40B6-98EC-035C118EC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76E75-B179-4761-83F1-879A397AB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2EC37-7698-49FD-AAFE-3AB2B14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20-07-2020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7F45F-CB70-4723-82EF-FD6AC693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A3240-7666-4735-9B60-780F1182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19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EF999-7A5C-4187-9FB3-3B1EBC64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4E988-EEEA-4C1F-8660-CEE562438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AA62B-49AC-488A-AB3C-D64033E04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B80CF-587B-42EA-97CD-84795C426AD1}" type="datetimeFigureOut">
              <a:rPr lang="nl-NL" smtClean="0"/>
              <a:t>20-07-2020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18D0B-9E1C-487A-81DD-F027B0FD6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52736-0BAD-42E8-B78F-7266EE89C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46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70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313122" y="927776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air pollution modelling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114800" y="4724401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2304552" y="5052020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Global and geo-health data center</a:t>
            </a:r>
          </a:p>
          <a:p>
            <a:pPr algn="ctr">
              <a:buClr>
                <a:schemeClr val="dk1"/>
              </a:buClr>
              <a:buSzPct val="250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algn="ctr"/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32572" y="6403119"/>
            <a:ext cx="213359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25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540" y="2166507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91" y="1736016"/>
            <a:ext cx="8070369" cy="45899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2199153" y="40996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latin typeface="+mj-lt"/>
              </a:rPr>
              <a:t> </a:t>
            </a:r>
          </a:p>
          <a:p>
            <a:r>
              <a:rPr lang="en-US" sz="2000" dirty="0">
                <a:latin typeface="+mj-lt"/>
              </a:rPr>
              <a:t>(</a:t>
            </a:r>
            <a:r>
              <a:rPr lang="en-US" sz="2000" dirty="0" err="1">
                <a:latin typeface="+mj-lt"/>
              </a:rPr>
              <a:t>TROPOspheric</a:t>
            </a:r>
            <a:r>
              <a:rPr lang="en-US" sz="2000" dirty="0">
                <a:latin typeface="+mj-lt"/>
              </a:rPr>
              <a:t> Monitoring Instrument)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8857614" y="6303974"/>
            <a:ext cx="140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Souce [3]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5A9C5-5A65-4921-B6F3-D33BC2694848}"/>
              </a:ext>
            </a:extLst>
          </p:cNvPr>
          <p:cNvSpPr/>
          <p:nvPr/>
        </p:nvSpPr>
        <p:spPr>
          <a:xfrm>
            <a:off x="297300" y="658301"/>
            <a:ext cx="236635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Launched Oct. 2017,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Resolution (NO2)</a:t>
            </a:r>
          </a:p>
          <a:p>
            <a:r>
              <a:rPr lang="en-US" dirty="0">
                <a:latin typeface="+mj-lt"/>
              </a:rPr>
              <a:t>2018-2019: 7  km </a:t>
            </a:r>
          </a:p>
          <a:p>
            <a:r>
              <a:rPr lang="en-US" dirty="0">
                <a:latin typeface="+mj-lt"/>
              </a:rPr>
              <a:t>Since Oct. 2019: 5.5 km</a:t>
            </a:r>
            <a:endParaRPr lang="nl-NL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45640F-2CD8-F34F-A3BF-8CF2384F6D7D}"/>
              </a:ext>
            </a:extLst>
          </p:cNvPr>
          <p:cNvSpPr/>
          <p:nvPr/>
        </p:nvSpPr>
        <p:spPr>
          <a:xfrm>
            <a:off x="154725" y="4658702"/>
            <a:ext cx="2651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3E107D4-D392-844D-8C6F-36CEF3395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2" y="2603067"/>
            <a:ext cx="2936650" cy="165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44"/>
    </mc:Choice>
    <mc:Fallback xmlns="">
      <p:transition spd="slow" advTm="7774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C541C-3538-45B5-874C-647A29B8785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69602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4035D-B518-4E12-A2FA-C6AC85D1109F}"/>
              </a:ext>
            </a:extLst>
          </p:cNvPr>
          <p:cNvSpPr/>
          <p:nvPr/>
        </p:nvSpPr>
        <p:spPr>
          <a:xfrm>
            <a:off x="4235590" y="486973"/>
            <a:ext cx="46008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</a:pPr>
            <a:r>
              <a:rPr lang="nl-NL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Global Vs. National models</a:t>
            </a:r>
          </a:p>
          <a:p>
            <a:pPr>
              <a:buClr>
                <a:schemeClr val="dk1"/>
              </a:buClr>
            </a:pPr>
            <a:r>
              <a:rPr lang="nl-NL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11E80-092B-4654-AF38-85C6499D5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" t="45872" r="45385" b="830"/>
          <a:stretch/>
        </p:blipFill>
        <p:spPr>
          <a:xfrm>
            <a:off x="6842039" y="2648799"/>
            <a:ext cx="3125049" cy="4036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CFB8D0-1DEA-473F-AB92-26B07EACE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737" b="2003"/>
          <a:stretch/>
        </p:blipFill>
        <p:spPr>
          <a:xfrm>
            <a:off x="2951490" y="2828835"/>
            <a:ext cx="3036332" cy="3856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A4D334-71A9-4050-81A1-CB73FFFB37DB}"/>
              </a:ext>
            </a:extLst>
          </p:cNvPr>
          <p:cNvSpPr txBox="1"/>
          <p:nvPr/>
        </p:nvSpPr>
        <p:spPr>
          <a:xfrm>
            <a:off x="10274632" y="4156989"/>
            <a:ext cx="2449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RF: random </a:t>
            </a:r>
            <a:r>
              <a:rPr lang="nl-NL" dirty="0" err="1"/>
              <a:t>forest</a:t>
            </a:r>
            <a:endParaRPr lang="nl-NL" dirty="0"/>
          </a:p>
          <a:p>
            <a:r>
              <a:rPr lang="nl-NL" dirty="0"/>
              <a:t>CN: China</a:t>
            </a:r>
          </a:p>
          <a:p>
            <a:r>
              <a:rPr lang="nl-NL" dirty="0"/>
              <a:t>DE: Germany</a:t>
            </a:r>
          </a:p>
          <a:p>
            <a:r>
              <a:rPr lang="nl-NL" dirty="0"/>
              <a:t>ES: Spain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650113-3E9A-F447-A1F5-69D208E5AC0F}"/>
              </a:ext>
            </a:extLst>
          </p:cNvPr>
          <p:cNvSpPr/>
          <p:nvPr/>
        </p:nvSpPr>
        <p:spPr>
          <a:xfrm>
            <a:off x="234483" y="546320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1" dirty="0"/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F6CB5-7D36-8B47-8EAB-65B1730E6630}"/>
              </a:ext>
            </a:extLst>
          </p:cNvPr>
          <p:cNvSpPr/>
          <p:nvPr/>
        </p:nvSpPr>
        <p:spPr>
          <a:xfrm>
            <a:off x="3557587" y="2028310"/>
            <a:ext cx="21151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</a:t>
            </a:r>
            <a:r>
              <a:rPr lang="nl-NL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Forest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7BB22B-49D4-C547-9BAC-295FD36DE70C}"/>
              </a:ext>
            </a:extLst>
          </p:cNvPr>
          <p:cNvSpPr/>
          <p:nvPr/>
        </p:nvSpPr>
        <p:spPr>
          <a:xfrm>
            <a:off x="7842914" y="2033856"/>
            <a:ext cx="878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Lasso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06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C6B23B-9B8A-4A92-AF18-06F5F5048714}"/>
              </a:ext>
            </a:extLst>
          </p:cNvPr>
          <p:cNvGrpSpPr/>
          <p:nvPr/>
        </p:nvGrpSpPr>
        <p:grpSpPr>
          <a:xfrm>
            <a:off x="1052249" y="397511"/>
            <a:ext cx="9788027" cy="6341219"/>
            <a:chOff x="4753252" y="526030"/>
            <a:chExt cx="7630368" cy="488379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5A289E-9D66-4CE6-83B9-DD3A0A05CFBE}"/>
                </a:ext>
              </a:extLst>
            </p:cNvPr>
            <p:cNvGrpSpPr/>
            <p:nvPr/>
          </p:nvGrpSpPr>
          <p:grpSpPr>
            <a:xfrm>
              <a:off x="4854850" y="526030"/>
              <a:ext cx="7528770" cy="4883794"/>
              <a:chOff x="5059200" y="991478"/>
              <a:chExt cx="7256258" cy="44976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8F534D4-AC5B-46C5-A2B0-6F7DFD99DC47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42" t="225"/>
              <a:stretch/>
            </p:blipFill>
            <p:spPr>
              <a:xfrm>
                <a:off x="5844786" y="1242910"/>
                <a:ext cx="2715117" cy="406060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8832F17-EF79-400C-B7B1-4269987D85BE}"/>
                  </a:ext>
                </a:extLst>
              </p:cNvPr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10" t="3801"/>
              <a:stretch/>
            </p:blipFill>
            <p:spPr bwMode="auto">
              <a:xfrm>
                <a:off x="9429622" y="1242910"/>
                <a:ext cx="2779776" cy="406060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Text Box 13">
                <a:extLst>
                  <a:ext uri="{FF2B5EF4-FFF2-40B4-BE49-F238E27FC236}">
                    <a16:creationId xmlns:a16="http://schemas.microsoft.com/office/drawing/2014/main" id="{864B0996-C670-49FC-A263-492818631755}"/>
                  </a:ext>
                </a:extLst>
              </p:cNvPr>
              <p:cNvSpPr txBox="1"/>
              <p:nvPr/>
            </p:nvSpPr>
            <p:spPr>
              <a:xfrm>
                <a:off x="6608212" y="991478"/>
                <a:ext cx="1312790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Random Forest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" name="Text Box 13">
                <a:extLst>
                  <a:ext uri="{FF2B5EF4-FFF2-40B4-BE49-F238E27FC236}">
                    <a16:creationId xmlns:a16="http://schemas.microsoft.com/office/drawing/2014/main" id="{5D318A5C-4F47-4FF8-9230-9FBC87F7E3B0}"/>
                  </a:ext>
                </a:extLst>
              </p:cNvPr>
              <p:cNvSpPr txBox="1"/>
              <p:nvPr/>
            </p:nvSpPr>
            <p:spPr>
              <a:xfrm>
                <a:off x="10375581" y="1032090"/>
                <a:ext cx="887857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LASSO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D077EA-1494-4828-8940-4846886428B8}"/>
                  </a:ext>
                </a:extLst>
              </p:cNvPr>
              <p:cNvSpPr/>
              <p:nvPr/>
            </p:nvSpPr>
            <p:spPr>
              <a:xfrm>
                <a:off x="5059200" y="1005840"/>
                <a:ext cx="7256258" cy="44597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A60F4CD-F23B-4AE2-B013-75A8ADE93E15}"/>
                  </a:ext>
                </a:extLst>
              </p:cNvPr>
              <p:cNvSpPr/>
              <p:nvPr/>
            </p:nvSpPr>
            <p:spPr>
              <a:xfrm>
                <a:off x="7383026" y="5212079"/>
                <a:ext cx="19486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>
                    <a:latin typeface="Calibri" panose="020F0502020204030204" pitchFamily="34" charset="0"/>
                    <a:ea typeface="SimSun" panose="02010600030101010101" pitchFamily="2" charset="-122"/>
                  </a:rPr>
                  <a:t>Phoenix area, Arizona, USA </a:t>
                </a:r>
                <a:endParaRPr lang="en-GB" sz="1200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78D7A9-89A0-40BE-BC01-15BD21406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698" r="95727" b="33325"/>
            <a:stretch/>
          </p:blipFill>
          <p:spPr>
            <a:xfrm>
              <a:off x="4753252" y="3173017"/>
              <a:ext cx="672985" cy="14871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/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100" dirty="0"/>
                    <a:t> NO</a:t>
                  </a:r>
                  <a:r>
                    <a:rPr lang="en-US" sz="1100" baseline="-25000" dirty="0"/>
                    <a:t>2</a:t>
                  </a:r>
                  <a:r>
                    <a:rPr lang="en-US" sz="1100" dirty="0"/>
                    <a:t> (µg/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DFDA56-C577-4DB9-9790-3A11C126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55" r="93773" b="53974"/>
            <a:stretch/>
          </p:blipFill>
          <p:spPr>
            <a:xfrm>
              <a:off x="4829867" y="1940583"/>
              <a:ext cx="846958" cy="11383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C88B421-976E-4E56-A039-5877A88DF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22" r="94158" b="78065"/>
            <a:stretch/>
          </p:blipFill>
          <p:spPr>
            <a:xfrm>
              <a:off x="4876398" y="653583"/>
              <a:ext cx="712212" cy="875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19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4" t="23871" r="28458" b="1481"/>
          <a:stretch/>
        </p:blipFill>
        <p:spPr>
          <a:xfrm>
            <a:off x="7155673" y="3805734"/>
            <a:ext cx="3949861" cy="25068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7572772" y="838200"/>
            <a:ext cx="3532762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</a:pPr>
            <a:endParaRPr lang="nl-NL" altLang="zh-CN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</a:pPr>
            <a:r>
              <a:rPr lang="nl-NL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altLang="zh-CN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Prediction</a:t>
            </a:r>
            <a:r>
              <a:rPr lang="nl-NL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altLang="zh-CN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Patterns</a:t>
            </a:r>
            <a:endParaRPr lang="nl-NL" altLang="zh-CN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7607300" y="3051112"/>
            <a:ext cx="1364684" cy="44649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highway</a:t>
            </a:r>
            <a:endParaRPr lang="nl-NL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10003124" y="3051112"/>
            <a:ext cx="1364684" cy="4464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primary</a:t>
            </a:r>
            <a:endParaRPr lang="nl-NL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37DB79-27D5-FF47-BC34-832EB1E72178}"/>
              </a:ext>
            </a:extLst>
          </p:cNvPr>
          <p:cNvGrpSpPr/>
          <p:nvPr/>
        </p:nvGrpSpPr>
        <p:grpSpPr>
          <a:xfrm>
            <a:off x="661852" y="4006"/>
            <a:ext cx="5341383" cy="6966638"/>
            <a:chOff x="1523755" y="202664"/>
            <a:chExt cx="5262612" cy="66553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E18D18-49CB-4C55-9D1B-BEAA0D1E2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451"/>
            <a:stretch/>
          </p:blipFill>
          <p:spPr>
            <a:xfrm>
              <a:off x="2836506" y="202665"/>
              <a:ext cx="3949861" cy="66553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B578B9-C4C6-4844-8855-427F89139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52" r="84072"/>
            <a:stretch/>
          </p:blipFill>
          <p:spPr>
            <a:xfrm>
              <a:off x="1523755" y="202664"/>
              <a:ext cx="1312751" cy="66553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19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AC4BB1-FB4B-2149-87CC-C3307E7A0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>
          <a:xfrm>
            <a:off x="6269516" y="881977"/>
            <a:ext cx="5822472" cy="5976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ED5D6-21A7-394E-9D72-BD716201C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4" y="825818"/>
            <a:ext cx="4264788" cy="297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C250E9-FDB8-5C46-8FA7-808FCB74ED2A}"/>
              </a:ext>
            </a:extLst>
          </p:cNvPr>
          <p:cNvSpPr txBox="1"/>
          <p:nvPr/>
        </p:nvSpPr>
        <p:spPr>
          <a:xfrm>
            <a:off x="2788508" y="197443"/>
            <a:ext cx="80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Further validation: cargo-bike measurements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0825DA-4BE6-FC4B-8F3D-AC66B5D50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3" y="4002852"/>
            <a:ext cx="5529262" cy="27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F3151F-3385-F344-ACC0-5C60860C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615" y="346081"/>
            <a:ext cx="10515600" cy="1325563"/>
          </a:xfrm>
        </p:spPr>
        <p:txBody>
          <a:bodyPr/>
          <a:lstStyle/>
          <a:p>
            <a:br>
              <a:rPr lang="nl-NL" sz="2400" dirty="0">
                <a:cs typeface="Calibri" panose="020F0502020204030204" pitchFamily="34" charset="0"/>
              </a:rPr>
            </a:br>
            <a:endParaRPr lang="nl-NL" sz="1800" dirty="0"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3E21D2F-EA13-3842-AD21-A39A68373A65}"/>
              </a:ext>
            </a:extLst>
          </p:cNvPr>
          <p:cNvSpPr txBox="1">
            <a:spLocks/>
          </p:cNvSpPr>
          <p:nvPr/>
        </p:nvSpPr>
        <p:spPr>
          <a:xfrm>
            <a:off x="1845194" y="1180278"/>
            <a:ext cx="10806113" cy="1814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Spatially heterogeneous predictor-response relationships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 more spatial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Involving time</a:t>
            </a: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On-going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Temporally-resolved and </a:t>
            </a:r>
            <a:r>
              <a:rPr lang="en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hierarchical modelling.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27FB6-2C20-5444-8AC4-6E219F8BCF15}"/>
              </a:ext>
            </a:extLst>
          </p:cNvPr>
          <p:cNvSpPr txBox="1"/>
          <p:nvPr/>
        </p:nvSpPr>
        <p:spPr>
          <a:xfrm>
            <a:off x="1828642" y="467457"/>
            <a:ext cx="9660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Statistiacal challenges in global-scale spatiotemporal regression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87C38D-5FD0-BA4E-9D35-305D92B195B6}"/>
              </a:ext>
            </a:extLst>
          </p:cNvPr>
          <p:cNvGrpSpPr/>
          <p:nvPr/>
        </p:nvGrpSpPr>
        <p:grpSpPr>
          <a:xfrm>
            <a:off x="9054041" y="3211244"/>
            <a:ext cx="2617410" cy="3569045"/>
            <a:chOff x="8956406" y="609600"/>
            <a:chExt cx="2974337" cy="41619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1D13BD-1D62-D847-BF04-93F9020CC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6" y="2197458"/>
              <a:ext cx="2574118" cy="2574118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8124F0-12A5-C64E-81F2-59212057D3DA}"/>
                </a:ext>
              </a:extLst>
            </p:cNvPr>
            <p:cNvSpPr/>
            <p:nvPr/>
          </p:nvSpPr>
          <p:spPr>
            <a:xfrm>
              <a:off x="10116465" y="793218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97E253-178D-8947-BC77-F82E02EB5F49}"/>
                </a:ext>
              </a:extLst>
            </p:cNvPr>
            <p:cNvSpPr txBox="1"/>
            <p:nvPr/>
          </p:nvSpPr>
          <p:spPr>
            <a:xfrm>
              <a:off x="10634133" y="609600"/>
              <a:ext cx="1092946" cy="753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Road density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54F48D-5810-AB4B-8B77-CC6F30917C10}"/>
                </a:ext>
              </a:extLst>
            </p:cNvPr>
            <p:cNvSpPr txBox="1"/>
            <p:nvPr/>
          </p:nvSpPr>
          <p:spPr>
            <a:xfrm>
              <a:off x="10666924" y="1575630"/>
              <a:ext cx="1263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Road structure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DD3A573E-5796-B045-BE7E-79E2348AF0D2}"/>
                </a:ext>
              </a:extLst>
            </p:cNvPr>
            <p:cNvSpPr/>
            <p:nvPr/>
          </p:nvSpPr>
          <p:spPr>
            <a:xfrm>
              <a:off x="10116465" y="1255931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2344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71FC4-0C40-4990-98F2-0EF1F2F59487}"/>
              </a:ext>
            </a:extLst>
          </p:cNvPr>
          <p:cNvSpPr/>
          <p:nvPr/>
        </p:nvSpPr>
        <p:spPr>
          <a:xfrm>
            <a:off x="4800003" y="389153"/>
            <a:ext cx="3441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nl-NL" altLang="zh-CN" sz="2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nl-NL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workshop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E1F56-E211-43AE-A4F1-A53B2DB44E72}"/>
              </a:ext>
            </a:extLst>
          </p:cNvPr>
          <p:cNvSpPr/>
          <p:nvPr/>
        </p:nvSpPr>
        <p:spPr>
          <a:xfrm>
            <a:off x="1083477" y="1452089"/>
            <a:ext cx="1132998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000" dirty="0">
                <a:cs typeface="Calibri" panose="020F0502020204030204" pitchFamily="34" charset="0"/>
              </a:rPr>
              <a:t>1. Introduction and data (10%)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2. Statistical modelling techniques (70%)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</a:t>
            </a:r>
            <a:endParaRPr lang="en-US" altLang="zh-CN" sz="2000" dirty="0"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B69456-3C4B-DA45-A087-CD925B58A078}"/>
              </a:ext>
            </a:extLst>
          </p:cNvPr>
          <p:cNvGrpSpPr/>
          <p:nvPr/>
        </p:nvGrpSpPr>
        <p:grpSpPr>
          <a:xfrm>
            <a:off x="1083477" y="2562911"/>
            <a:ext cx="4592931" cy="4039769"/>
            <a:chOff x="7707084" y="1116280"/>
            <a:chExt cx="3720727" cy="32703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1D53B9-7D1B-3C40-A74C-C8907B03C1B3}"/>
                </a:ext>
              </a:extLst>
            </p:cNvPr>
            <p:cNvSpPr/>
            <p:nvPr/>
          </p:nvSpPr>
          <p:spPr>
            <a:xfrm>
              <a:off x="7707085" y="1116280"/>
              <a:ext cx="3230089" cy="6056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Start: </a:t>
              </a:r>
            </a:p>
            <a:p>
              <a:pPr algn="ctr"/>
              <a:r>
                <a:rPr lang="en-GB" sz="1600" dirty="0"/>
                <a:t>Ensemble tree-based ML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92526F-686F-7D45-899B-D0F6DB76B4EE}"/>
                </a:ext>
              </a:extLst>
            </p:cNvPr>
            <p:cNvSpPr/>
            <p:nvPr/>
          </p:nvSpPr>
          <p:spPr>
            <a:xfrm>
              <a:off x="7707084" y="1925829"/>
              <a:ext cx="3230089" cy="9123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Deal with overfitting:</a:t>
              </a:r>
            </a:p>
            <a:p>
              <a:pPr algn="ctr"/>
              <a:r>
                <a:rPr lang="en-GB" sz="1600" dirty="0"/>
                <a:t>Regularization</a:t>
              </a:r>
            </a:p>
            <a:p>
              <a:pPr algn="ctr"/>
              <a:r>
                <a:rPr lang="en-GB" sz="1600" dirty="0"/>
                <a:t>Post-processing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2EFFCC-1361-E14C-8509-EC0CDE14303B}"/>
                </a:ext>
              </a:extLst>
            </p:cNvPr>
            <p:cNvSpPr/>
            <p:nvPr/>
          </p:nvSpPr>
          <p:spPr>
            <a:xfrm>
              <a:off x="7707084" y="2956787"/>
              <a:ext cx="3230089" cy="14298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More spatial information:</a:t>
              </a:r>
            </a:p>
            <a:p>
              <a:pPr algn="ctr"/>
              <a:r>
                <a:rPr lang="en-GB" sz="1600" dirty="0"/>
                <a:t>Mixed-effect models, </a:t>
              </a:r>
            </a:p>
            <a:p>
              <a:pPr algn="ctr"/>
              <a:r>
                <a:rPr lang="en-GB" sz="1600" dirty="0"/>
                <a:t>Deep convolutional NN</a:t>
              </a: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2E4D6263-CA94-914C-A550-F8A3096C0EC4}"/>
                </a:ext>
              </a:extLst>
            </p:cNvPr>
            <p:cNvSpPr/>
            <p:nvPr/>
          </p:nvSpPr>
          <p:spPr>
            <a:xfrm>
              <a:off x="11067801" y="1116280"/>
              <a:ext cx="360010" cy="3270386"/>
            </a:xfrm>
            <a:prstGeom prst="down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B882987-E7C7-AB46-B161-97C39E459CF7}"/>
              </a:ext>
            </a:extLst>
          </p:cNvPr>
          <p:cNvSpPr/>
          <p:nvPr/>
        </p:nvSpPr>
        <p:spPr>
          <a:xfrm>
            <a:off x="6611736" y="1452089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3. Modelling process in practice (20%)</a:t>
            </a:r>
            <a:endParaRPr lang="en-GB" altLang="zh-CN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altLang="zh-CN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altLang="zh-CN" sz="2000" dirty="0">
                <a:cs typeface="Calibri" panose="020F0502020204030204" pitchFamily="34" charset="0"/>
                <a:sym typeface="Wingdings" pitchFamily="2" charset="2"/>
              </a:rPr>
              <a:t>Querying and processing OpenStreetMap,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hyperparameter tuning,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cross-validation, mapping, 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1313947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E2D422-C816-4E1F-AC47-598CE847BF99}"/>
              </a:ext>
            </a:extLst>
          </p:cNvPr>
          <p:cNvSpPr txBox="1"/>
          <p:nvPr/>
        </p:nvSpPr>
        <p:spPr>
          <a:xfrm>
            <a:off x="4882129" y="831578"/>
            <a:ext cx="2535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Thank you</a:t>
            </a:r>
            <a:endParaRPr lang="en-GB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0789D-163E-4947-9EE7-535BD626068B}"/>
              </a:ext>
            </a:extLst>
          </p:cNvPr>
          <p:cNvSpPr/>
          <p:nvPr/>
        </p:nvSpPr>
        <p:spPr>
          <a:xfrm>
            <a:off x="3623816" y="1551750"/>
            <a:ext cx="4944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i="1" u="sng" dirty="0">
                <a:solidFill>
                  <a:schemeClr val="accent1"/>
                </a:solidFill>
              </a:rPr>
              <a:t>https://github.com/mengluchu/OpenGeoHub2020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BAAD3-2D8A-E64A-85CC-37D49F327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539" y="2056479"/>
            <a:ext cx="7887378" cy="44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11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7D56B2-49AC-3947-AEB7-48525C725CA8}"/>
              </a:ext>
            </a:extLst>
          </p:cNvPr>
          <p:cNvSpPr/>
          <p:nvPr/>
        </p:nvSpPr>
        <p:spPr>
          <a:xfrm>
            <a:off x="457200" y="492562"/>
            <a:ext cx="11064240" cy="812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dirty="0"/>
            </a:br>
            <a:r>
              <a:rPr lang="en-GB" b="1" dirty="0"/>
              <a:t>1. Introduction to global air pollution mapping, challenges and data exploration</a:t>
            </a:r>
            <a:br>
              <a:rPr lang="en-GB" dirty="0"/>
            </a:br>
            <a:br>
              <a:rPr lang="en-GB" dirty="0"/>
            </a:br>
            <a:r>
              <a:rPr lang="en-GB" dirty="0"/>
              <a:t>hands-on (10 mins): “getting ready”</a:t>
            </a:r>
            <a:br>
              <a:rPr lang="en-GB" dirty="0"/>
            </a:br>
            <a:r>
              <a:rPr lang="en-GB" dirty="0"/>
              <a:t>install packages, visualize data, data exploration: e.g. paired correlations, spatial dependence 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2. Machine learning methods</a:t>
            </a:r>
            <a:br>
              <a:rPr lang="en-GB" dirty="0"/>
            </a:br>
            <a:r>
              <a:rPr lang="en-GB" dirty="0"/>
              <a:t>hands-on + break (30 mins): “machine learning methods.”</a:t>
            </a:r>
            <a:br>
              <a:rPr lang="en-GB" dirty="0"/>
            </a:br>
            <a:r>
              <a:rPr lang="en-GB" dirty="0"/>
              <a:t>ensemble trees, regularization and postprocessing, mixed-effect models, convolutional neural networks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3. Modelling process</a:t>
            </a:r>
          </a:p>
          <a:p>
            <a:br>
              <a:rPr lang="en-GB" dirty="0"/>
            </a:br>
            <a:r>
              <a:rPr lang="en-GB" dirty="0"/>
              <a:t>hands-on (10 mins): “modelling process”</a:t>
            </a:r>
            <a:br>
              <a:rPr lang="en-GB" dirty="0"/>
            </a:br>
            <a:r>
              <a:rPr lang="en-GB" dirty="0"/>
              <a:t>hyper-</a:t>
            </a:r>
            <a:r>
              <a:rPr lang="en-GB" dirty="0" err="1"/>
              <a:t>paramter</a:t>
            </a:r>
            <a:r>
              <a:rPr lang="en-GB" dirty="0"/>
              <a:t> optimization, bootstrapping-based cross-validation, mapping and compare spatial patterns of different predictions</a:t>
            </a:r>
            <a:br>
              <a:rPr lang="en-GB" dirty="0"/>
            </a:br>
            <a:r>
              <a:rPr lang="en-GB" dirty="0"/>
              <a:t> </a:t>
            </a:r>
            <a:br>
              <a:rPr lang="en-GB" dirty="0"/>
            </a:br>
            <a:r>
              <a:rPr lang="en-GB" b="1" dirty="0"/>
              <a:t>4. Deep convolution neural networks  </a:t>
            </a:r>
            <a:br>
              <a:rPr lang="en-GB" b="1" dirty="0"/>
            </a:br>
            <a:endParaRPr lang="en-GB" b="1" dirty="0"/>
          </a:p>
          <a:p>
            <a:r>
              <a:rPr lang="en-GB" dirty="0"/>
              <a:t>This part is based on Python, I will share a Kaggle notebook for this. Another option is Anaconda environment, but is less convenient.   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56003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51AB9-C162-43F9-ABAE-35F85BFC4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latin typeface="+mj-lt"/>
              </a:rPr>
              <a:pPr/>
              <a:t>19</a:t>
            </a:fld>
            <a:endParaRPr lang="en-US">
              <a:latin typeface="+mj-lt"/>
            </a:endParaRPr>
          </a:p>
        </p:txBody>
      </p:sp>
      <p:pic>
        <p:nvPicPr>
          <p:cNvPr id="7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D36A9D3-6AC2-4A5C-AE5D-F9C9A4BD8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49" y="1887524"/>
            <a:ext cx="3445077" cy="19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238A1-390C-4EF6-A0C3-F46DC84EC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87" y="1887526"/>
            <a:ext cx="3633477" cy="1937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C4DBE9B-15AD-4DC5-8135-5094AAF80D04}"/>
              </a:ext>
            </a:extLst>
          </p:cNvPr>
          <p:cNvSpPr txBox="1">
            <a:spLocks/>
          </p:cNvSpPr>
          <p:nvPr/>
        </p:nvSpPr>
        <p:spPr>
          <a:xfrm>
            <a:off x="1765187" y="6134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solidFill>
                  <a:srgbClr val="031E31"/>
                </a:solidFill>
                <a:latin typeface="+mj-lt"/>
              </a:rPr>
              <a:t> </a:t>
            </a:r>
          </a:p>
          <a:p>
            <a:endParaRPr lang="nl-NL" sz="28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BCEA2C-6A95-4FEC-BDF2-D5BB04FA26B7}"/>
              </a:ext>
            </a:extLst>
          </p:cNvPr>
          <p:cNvSpPr/>
          <p:nvPr/>
        </p:nvSpPr>
        <p:spPr>
          <a:xfrm>
            <a:off x="2050648" y="4518445"/>
            <a:ext cx="87217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Electromagnetic field:</a:t>
            </a:r>
          </a:p>
          <a:p>
            <a:r>
              <a:rPr lang="en-US" b="1" dirty="0">
                <a:solidFill>
                  <a:srgbClr val="031E31"/>
                </a:solidFill>
                <a:latin typeface="+mj-lt"/>
              </a:rPr>
              <a:t>ultraviolet and visible (270–500 nm),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near-infrared (675–775 nm), shortwave infrared (2305–2385 nm).  </a:t>
            </a:r>
          </a:p>
          <a:p>
            <a:endParaRPr lang="en-US" dirty="0">
              <a:solidFill>
                <a:srgbClr val="031E31"/>
              </a:solidFill>
              <a:latin typeface="+mj-lt"/>
            </a:endParaRPr>
          </a:p>
          <a:p>
            <a:r>
              <a:rPr lang="en-US" dirty="0">
                <a:solidFill>
                  <a:srgbClr val="031E31"/>
                </a:solidFill>
                <a:latin typeface="+mj-lt"/>
              </a:rPr>
              <a:t>zoom in mode: 7 km × 3.5 km </a:t>
            </a:r>
            <a:endParaRPr lang="nl-NL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7ACAC3-9F50-47A5-AAB6-FFD4723BB5B6}"/>
              </a:ext>
            </a:extLst>
          </p:cNvPr>
          <p:cNvSpPr/>
          <p:nvPr/>
        </p:nvSpPr>
        <p:spPr>
          <a:xfrm>
            <a:off x="1981201" y="4018024"/>
            <a:ext cx="457200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4FAA6E-50E5-4B9E-AEA3-6F8C9DE83891}"/>
              </a:ext>
            </a:extLst>
          </p:cNvPr>
          <p:cNvSpPr/>
          <p:nvPr/>
        </p:nvSpPr>
        <p:spPr>
          <a:xfrm>
            <a:off x="5445740" y="5622064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5.5 km </a:t>
            </a:r>
            <a:r>
              <a:rPr lang="nl-NL" dirty="0">
                <a:solidFill>
                  <a:srgbClr val="031E31"/>
                </a:solidFill>
                <a:latin typeface="+mj-lt"/>
              </a:rPr>
              <a:t>x 3.5 km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since 2019</a:t>
            </a:r>
          </a:p>
        </p:txBody>
      </p:sp>
    </p:spTree>
    <p:extLst>
      <p:ext uri="{BB962C8B-B14F-4D97-AF65-F5344CB8AC3E}">
        <p14:creationId xmlns:p14="http://schemas.microsoft.com/office/powerpoint/2010/main" val="121042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6">
            <a:extLst>
              <a:ext uri="{FF2B5EF4-FFF2-40B4-BE49-F238E27FC236}">
                <a16:creationId xmlns:a16="http://schemas.microsoft.com/office/drawing/2014/main" id="{08EAC347-2A75-A647-A430-0B5ECED981A7}"/>
              </a:ext>
            </a:extLst>
          </p:cNvPr>
          <p:cNvSpPr txBox="1">
            <a:spLocks/>
          </p:cNvSpPr>
          <p:nvPr/>
        </p:nvSpPr>
        <p:spPr>
          <a:xfrm>
            <a:off x="5391304" y="464638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CE462-DC17-4640-9921-8F63B1767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416" y="2513916"/>
            <a:ext cx="1405246" cy="515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0858EB-715E-884F-B5F0-84330C541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179" y="3596158"/>
            <a:ext cx="926234" cy="4840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CAA422-753E-164C-BEBD-9B1A8A53BE82}"/>
              </a:ext>
            </a:extLst>
          </p:cNvPr>
          <p:cNvSpPr txBox="1"/>
          <p:nvPr/>
        </p:nvSpPr>
        <p:spPr>
          <a:xfrm>
            <a:off x="3289465" y="2381891"/>
            <a:ext cx="434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Spatiotemporal change modelling from multidimensional arrays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6A52D-6CA2-8744-8895-07BB6538B702}"/>
              </a:ext>
            </a:extLst>
          </p:cNvPr>
          <p:cNvSpPr txBox="1"/>
          <p:nvPr/>
        </p:nvSpPr>
        <p:spPr>
          <a:xfrm>
            <a:off x="5877863" y="4379623"/>
            <a:ext cx="18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/>
              <a:t>Exposure assessment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19F60F-CE5F-3F4E-ACBB-1C21348B891A}"/>
              </a:ext>
            </a:extLst>
          </p:cNvPr>
          <p:cNvSpPr txBox="1"/>
          <p:nvPr/>
        </p:nvSpPr>
        <p:spPr>
          <a:xfrm>
            <a:off x="3289464" y="1433533"/>
            <a:ext cx="465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Remote sensing and information engineering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22E540-8335-F940-97E4-EDB1E519E8C1}"/>
              </a:ext>
            </a:extLst>
          </p:cNvPr>
          <p:cNvSpPr txBox="1"/>
          <p:nvPr/>
        </p:nvSpPr>
        <p:spPr>
          <a:xfrm>
            <a:off x="3289463" y="4379623"/>
            <a:ext cx="18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Remote sensing</a:t>
            </a:r>
          </a:p>
          <a:p>
            <a:pPr algn="ctr"/>
            <a:r>
              <a:rPr lang="en-GB" dirty="0"/>
              <a:t>Image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81AAF-9F62-AF47-A807-BD4FB4057836}"/>
              </a:ext>
            </a:extLst>
          </p:cNvPr>
          <p:cNvSpPr txBox="1"/>
          <p:nvPr/>
        </p:nvSpPr>
        <p:spPr>
          <a:xfrm>
            <a:off x="3289463" y="3667530"/>
            <a:ext cx="312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Spatiotemporal data 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472594-E893-D549-9C1B-BFBF2D07BEB8}"/>
              </a:ext>
            </a:extLst>
          </p:cNvPr>
          <p:cNvSpPr/>
          <p:nvPr/>
        </p:nvSpPr>
        <p:spPr>
          <a:xfrm>
            <a:off x="3289464" y="1405337"/>
            <a:ext cx="4346368" cy="485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7AA469-8BF9-C240-8470-B2261073542D}"/>
              </a:ext>
            </a:extLst>
          </p:cNvPr>
          <p:cNvSpPr/>
          <p:nvPr/>
        </p:nvSpPr>
        <p:spPr>
          <a:xfrm>
            <a:off x="3289463" y="2353045"/>
            <a:ext cx="4378039" cy="686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B217F-B002-ED4D-AE80-4099AC5C8D95}"/>
              </a:ext>
            </a:extLst>
          </p:cNvPr>
          <p:cNvSpPr/>
          <p:nvPr/>
        </p:nvSpPr>
        <p:spPr>
          <a:xfrm>
            <a:off x="3289463" y="3629839"/>
            <a:ext cx="4346369" cy="407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50363A0-C119-7A42-845C-8B8FCB821D29}"/>
              </a:ext>
            </a:extLst>
          </p:cNvPr>
          <p:cNvSpPr/>
          <p:nvPr/>
        </p:nvSpPr>
        <p:spPr>
          <a:xfrm>
            <a:off x="8149114" y="4414885"/>
            <a:ext cx="1505428" cy="369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776441-8148-3C44-B16B-2E44F005BEFB}"/>
              </a:ext>
            </a:extLst>
          </p:cNvPr>
          <p:cNvSpPr/>
          <p:nvPr/>
        </p:nvSpPr>
        <p:spPr>
          <a:xfrm>
            <a:off x="3289463" y="4379623"/>
            <a:ext cx="1871554" cy="6653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AA58FFA-CE5E-3443-868C-DC46437E9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9114" y="4850678"/>
            <a:ext cx="2769175" cy="200732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E7F339-641A-764D-84B3-8DA926AF4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55" y="4363186"/>
            <a:ext cx="2866659" cy="1446042"/>
          </a:xfrm>
          <a:prstGeom prst="rect">
            <a:avLst/>
          </a:prstGeom>
        </p:spPr>
      </p:pic>
      <p:pic>
        <p:nvPicPr>
          <p:cNvPr id="25" name="Shape 271">
            <a:extLst>
              <a:ext uri="{FF2B5EF4-FFF2-40B4-BE49-F238E27FC236}">
                <a16:creationId xmlns:a16="http://schemas.microsoft.com/office/drawing/2014/main" id="{745D215F-89BC-0743-9B0B-F2039EFC954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54541" y="1682245"/>
            <a:ext cx="1601961" cy="16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A7DC7-9F5E-4A42-BE7A-58797A034861}"/>
              </a:ext>
            </a:extLst>
          </p:cNvPr>
          <p:cNvSpPr txBox="1"/>
          <p:nvPr/>
        </p:nvSpPr>
        <p:spPr>
          <a:xfrm>
            <a:off x="7749416" y="4387852"/>
            <a:ext cx="187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/>
              <a:t>Mapping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5025F6-2488-6142-A534-D3BAE1F5068E}"/>
              </a:ext>
            </a:extLst>
          </p:cNvPr>
          <p:cNvSpPr/>
          <p:nvPr/>
        </p:nvSpPr>
        <p:spPr>
          <a:xfrm>
            <a:off x="5941195" y="4398408"/>
            <a:ext cx="1694638" cy="6653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9FD73FA-4515-1444-B0ED-A60E1FEE5C2C}"/>
              </a:ext>
            </a:extLst>
          </p:cNvPr>
          <p:cNvCxnSpPr>
            <a:cxnSpLocks/>
          </p:cNvCxnSpPr>
          <p:nvPr/>
        </p:nvCxnSpPr>
        <p:spPr>
          <a:xfrm flipH="1">
            <a:off x="6696386" y="4052391"/>
            <a:ext cx="1" cy="31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D2721B-953C-7A49-90FA-D832ADA03362}"/>
              </a:ext>
            </a:extLst>
          </p:cNvPr>
          <p:cNvCxnSpPr>
            <a:cxnSpLocks/>
          </p:cNvCxnSpPr>
          <p:nvPr/>
        </p:nvCxnSpPr>
        <p:spPr>
          <a:xfrm flipH="1">
            <a:off x="4276326" y="4052391"/>
            <a:ext cx="1" cy="31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866743-B867-8743-AF72-0939F645AB91}"/>
              </a:ext>
            </a:extLst>
          </p:cNvPr>
          <p:cNvCxnSpPr>
            <a:cxnSpLocks/>
          </p:cNvCxnSpPr>
          <p:nvPr/>
        </p:nvCxnSpPr>
        <p:spPr>
          <a:xfrm flipV="1">
            <a:off x="7704785" y="4555522"/>
            <a:ext cx="3996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own Arrow 35">
            <a:extLst>
              <a:ext uri="{FF2B5EF4-FFF2-40B4-BE49-F238E27FC236}">
                <a16:creationId xmlns:a16="http://schemas.microsoft.com/office/drawing/2014/main" id="{7122D7D7-0A68-2347-B860-F5AC3AB56652}"/>
              </a:ext>
            </a:extLst>
          </p:cNvPr>
          <p:cNvSpPr/>
          <p:nvPr/>
        </p:nvSpPr>
        <p:spPr>
          <a:xfrm>
            <a:off x="3026902" y="1434453"/>
            <a:ext cx="213679" cy="2474790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037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B2D86-A5E0-554F-928E-777376AE0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326"/>
            <a:ext cx="10515600" cy="1500187"/>
          </a:xfrm>
        </p:spPr>
        <p:txBody>
          <a:bodyPr>
            <a:noAutofit/>
          </a:bodyPr>
          <a:lstStyle/>
          <a:p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How can we …</a:t>
            </a:r>
          </a:p>
          <a:p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efficiently assimilate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 data from different data sources (measurements from different sensors and predictors with different resolutions)?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model the heterogeneities between areas (e.g. city, country)?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model the effects of road infrastructures (since station measurements are point data)?</a:t>
            </a: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32DE1-091B-BA46-B639-E0D3372B4D3B}"/>
              </a:ext>
            </a:extLst>
          </p:cNvPr>
          <p:cNvSpPr txBox="1"/>
          <p:nvPr/>
        </p:nvSpPr>
        <p:spPr>
          <a:xfrm>
            <a:off x="4589811" y="768350"/>
            <a:ext cx="597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/>
              <a:t>Questions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72838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2199153" y="40996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Sentinel 5p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5A9C5-5A65-4921-B6F3-D33BC2694848}"/>
              </a:ext>
            </a:extLst>
          </p:cNvPr>
          <p:cNvSpPr/>
          <p:nvPr/>
        </p:nvSpPr>
        <p:spPr>
          <a:xfrm>
            <a:off x="2427183" y="1344703"/>
            <a:ext cx="2499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Launched 2017 (5-10km)</a:t>
            </a:r>
            <a:endParaRPr lang="nl-NL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A4728D-50F1-1548-BD07-4EC7A06DF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67" y="1909133"/>
            <a:ext cx="8110172" cy="409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71FC4-0C40-4990-98F2-0EF1F2F59487}"/>
              </a:ext>
            </a:extLst>
          </p:cNvPr>
          <p:cNvSpPr/>
          <p:nvPr/>
        </p:nvSpPr>
        <p:spPr>
          <a:xfrm>
            <a:off x="4800003" y="389153"/>
            <a:ext cx="3441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dirty="0">
                <a:latin typeface="+mj-lt"/>
              </a:rPr>
              <a:t>In </a:t>
            </a:r>
            <a:r>
              <a:rPr lang="nl-NL" altLang="zh-CN" sz="2800" dirty="0" err="1">
                <a:latin typeface="+mj-lt"/>
              </a:rPr>
              <a:t>the</a:t>
            </a:r>
            <a:r>
              <a:rPr lang="nl-NL" altLang="zh-CN" sz="2800" dirty="0">
                <a:latin typeface="+mj-lt"/>
              </a:rPr>
              <a:t> workshop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E1F56-E211-43AE-A4F1-A53B2DB44E72}"/>
              </a:ext>
            </a:extLst>
          </p:cNvPr>
          <p:cNvSpPr/>
          <p:nvPr/>
        </p:nvSpPr>
        <p:spPr>
          <a:xfrm>
            <a:off x="537210" y="1512448"/>
            <a:ext cx="11329988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000" dirty="0">
                <a:cs typeface="Calibri" panose="020F0502020204030204" pitchFamily="34" charset="0"/>
              </a:rPr>
              <a:t>Air pollution mapping: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more details about problems in global prediction and data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Statistical techniques: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</a:rPr>
              <a:t>Start: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    Ensemble and boosting trees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GB" sz="2000" dirty="0">
                <a:cs typeface="Calibri" panose="020F0502020204030204" pitchFamily="34" charset="0"/>
              </a:rPr>
              <a:t> Regularization (</a:t>
            </a:r>
            <a:r>
              <a:rPr lang="en-GB" sz="2000" dirty="0" err="1">
                <a:cs typeface="Calibri" panose="020F0502020204030204" pitchFamily="34" charset="0"/>
              </a:rPr>
              <a:t>ElasticNet</a:t>
            </a:r>
            <a:r>
              <a:rPr lang="en-GB" sz="2000" dirty="0">
                <a:cs typeface="Calibri" panose="020F0502020204030204" pitchFamily="34" charset="0"/>
              </a:rPr>
              <a:t>, </a:t>
            </a:r>
            <a:r>
              <a:rPr lang="en-GB" sz="2000" dirty="0" err="1">
                <a:cs typeface="Calibri" panose="020F0502020204030204" pitchFamily="34" charset="0"/>
              </a:rPr>
              <a:t>XGboost</a:t>
            </a:r>
            <a:r>
              <a:rPr lang="en-GB" sz="2000" dirty="0">
                <a:cs typeface="Calibri" panose="020F0502020204030204" pitchFamily="34" charset="0"/>
              </a:rPr>
              <a:t>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  <a:sym typeface="Wingdings" pitchFamily="2" charset="2"/>
              </a:rPr>
              <a:t>Tackle more of the challenges:</a:t>
            </a:r>
            <a:endParaRPr lang="en-GB" sz="2000" dirty="0">
              <a:solidFill>
                <a:schemeClr val="accent6">
                  <a:lumMod val="75000"/>
                </a:schemeClr>
              </a:solidFill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</a:t>
            </a:r>
            <a:r>
              <a:rPr lang="en-GB" sz="2000" dirty="0">
                <a:solidFill>
                  <a:schemeClr val="accent2"/>
                </a:solidFill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- Improvement of modelling process: Post-processing</a:t>
            </a: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 	Aggregating trees using regularized regression</a:t>
            </a:r>
          </a:p>
          <a:p>
            <a:pPr fontAlgn="base"/>
            <a:r>
              <a:rPr lang="en-GB" sz="2000" dirty="0">
                <a:solidFill>
                  <a:schemeClr val="accent2"/>
                </a:solidFill>
                <a:cs typeface="Calibri" panose="020F0502020204030204" pitchFamily="34" charset="0"/>
                <a:sym typeface="Wingdings" pitchFamily="2" charset="2"/>
              </a:rPr>
              <a:t>    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- Hierarchical models: </a:t>
            </a: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 	Mixed-effect models, (Deep) convolutional NN (as in computer vision)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  <a:sym typeface="Wingdings" pitchFamily="2" charset="2"/>
              </a:rPr>
              <a:t>Comparison and relationships between techniques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Modelling process in practice:</a:t>
            </a:r>
            <a:r>
              <a:rPr lang="zh-CN" altLang="en-US" sz="2000" dirty="0">
                <a:cs typeface="Calibri" panose="020F0502020204030204" pitchFamily="34" charset="0"/>
                <a:sym typeface="Wingdings" pitchFamily="2" charset="2"/>
              </a:rPr>
              <a:t> </a:t>
            </a:r>
            <a:endParaRPr lang="en-GB" altLang="zh-CN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altLang="zh-CN" sz="2000" dirty="0">
                <a:cs typeface="Calibri" panose="020F0502020204030204" pitchFamily="34" charset="0"/>
                <a:sym typeface="Wingdings" pitchFamily="2" charset="2"/>
              </a:rPr>
              <a:t>Querying and processing OpenStreetMap, data wrangling,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hyperparameter tuning, cross-validation, mapping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</a:t>
            </a:r>
            <a:endParaRPr lang="en-US" altLang="zh-CN" sz="20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856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97" y="1364704"/>
            <a:ext cx="9466189" cy="1153369"/>
          </a:xfrm>
        </p:spPr>
        <p:txBody>
          <a:bodyPr>
            <a:noAutofit/>
          </a:bodyPr>
          <a:lstStyle/>
          <a:p>
            <a:r>
              <a:rPr lang="nl-NL" sz="2400" b="1" dirty="0">
                <a:latin typeface="Calibri" panose="020F0502020204030204" pitchFamily="34" charset="0"/>
                <a:cs typeface="Calibri" panose="020F0502020204030204" pitchFamily="34" charset="0"/>
              </a:rPr>
              <a:t>Goal:  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Global, high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spatiotemporal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resolution NO</a:t>
            </a:r>
            <a:r>
              <a:rPr lang="nl-NL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  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is part of a group of gaseous air pollutants produced as a result of road traffic and other fossil fuel combustion processes.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Nitrogen Dioxide home">
            <a:extLst>
              <a:ext uri="{FF2B5EF4-FFF2-40B4-BE49-F238E27FC236}">
                <a16:creationId xmlns:a16="http://schemas.microsoft.com/office/drawing/2014/main" id="{947A9E8B-E61C-4C0E-B148-7E45DEACA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51" y="2897048"/>
            <a:ext cx="4994882" cy="353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84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59"/>
    </mc:Choice>
    <mc:Fallback xmlns="">
      <p:transition spd="slow" advTm="3655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369" y="85145"/>
            <a:ext cx="10515600" cy="1325563"/>
          </a:xfrm>
        </p:spPr>
        <p:txBody>
          <a:bodyPr/>
          <a:lstStyle/>
          <a:p>
            <a:r>
              <a:rPr lang="nl-NL" sz="2800" dirty="0">
                <a:cs typeface="Calibri" panose="020F0502020204030204" pitchFamily="34" charset="0"/>
              </a:rPr>
              <a:t>Why global?</a:t>
            </a:r>
            <a:br>
              <a:rPr lang="nl-NL" sz="2400" dirty="0">
                <a:cs typeface="Calibri" panose="020F0502020204030204" pitchFamily="34" charset="0"/>
              </a:rPr>
            </a:br>
            <a:endParaRPr lang="nl-NL" sz="1800" dirty="0"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3976" y="1129485"/>
            <a:ext cx="92860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Estimation of global burden of disease </a:t>
            </a:r>
          </a:p>
          <a:p>
            <a:pPr lvl="1"/>
            <a:r>
              <a:rPr lang="en-GB" sz="2000" dirty="0">
                <a:latin typeface="+mj-lt"/>
                <a:cs typeface="Calibri" panose="020F0502020204030204" pitchFamily="34" charset="0"/>
              </a:rPr>
              <a:t>to monitor the UN established Sustainable Development Goals</a:t>
            </a:r>
            <a:endParaRPr lang="nl-NL" sz="2000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Consistent epidemiological studies world-wide</a:t>
            </a:r>
          </a:p>
          <a:p>
            <a:pPr lvl="1"/>
            <a:r>
              <a:rPr lang="nl-NL" sz="2000" dirty="0">
                <a:latin typeface="+mj-lt"/>
                <a:cs typeface="Calibri" panose="020F0502020204030204" pitchFamily="34" charset="0"/>
              </a:rPr>
              <a:t>Inequality in health and air pollution monitors in middle and low income countries</a:t>
            </a:r>
          </a:p>
        </p:txBody>
      </p:sp>
      <p:pic>
        <p:nvPicPr>
          <p:cNvPr id="6" name="Picture 2" descr="https://pubs.acs.org/na101/home/literatum/publisher/achs/journals/content/esthag/2018/esthag.2018.52.issue-16/acs.est.8b02864/20180815/images/medium/es-2018-02864p_0002.gif">
            <a:extLst>
              <a:ext uri="{FF2B5EF4-FFF2-40B4-BE49-F238E27FC236}">
                <a16:creationId xmlns:a16="http://schemas.microsoft.com/office/drawing/2014/main" id="{C8C3ED35-CE7A-428C-B4A0-C8DB4C826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5" y="2877015"/>
            <a:ext cx="7215652" cy="3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E6F76-16B8-4455-81CE-4BCB3BF4400F}"/>
              </a:ext>
            </a:extLst>
          </p:cNvPr>
          <p:cNvSpPr/>
          <p:nvPr/>
        </p:nvSpPr>
        <p:spPr>
          <a:xfrm>
            <a:off x="8025087" y="6108987"/>
            <a:ext cx="4755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Shaddock et al., 2018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204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08"/>
    </mc:Choice>
    <mc:Fallback xmlns="">
      <p:transition spd="slow" advTm="11310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6" y="1257650"/>
            <a:ext cx="3063372" cy="356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434" y="285176"/>
            <a:ext cx="11805007" cy="778098"/>
          </a:xfrm>
        </p:spPr>
        <p:txBody>
          <a:bodyPr>
            <a:normAutofit/>
          </a:bodyPr>
          <a:lstStyle/>
          <a:p>
            <a:r>
              <a:rPr lang="nl-NL" sz="2800" dirty="0">
                <a:cs typeface="Calibri" panose="020F0502020204030204" pitchFamily="34" charset="0"/>
              </a:rPr>
              <a:t>Why high spatial and </a:t>
            </a:r>
            <a:r>
              <a:rPr lang="nl-NL" sz="2800" dirty="0" err="1">
                <a:cs typeface="Calibri" panose="020F0502020204030204" pitchFamily="34" charset="0"/>
              </a:rPr>
              <a:t>temporal</a:t>
            </a:r>
            <a:r>
              <a:rPr lang="nl-NL" sz="2800" dirty="0">
                <a:cs typeface="Calibri" panose="020F0502020204030204" pitchFamily="34" charset="0"/>
              </a:rPr>
              <a:t> </a:t>
            </a:r>
            <a:r>
              <a:rPr lang="nl-NL" sz="2800" dirty="0" err="1">
                <a:cs typeface="Calibri" panose="020F0502020204030204" pitchFamily="34" charset="0"/>
              </a:rPr>
              <a:t>resolutions</a:t>
            </a:r>
            <a:r>
              <a:rPr lang="nl-NL" sz="2800" dirty="0">
                <a:cs typeface="Calibri" panose="020F0502020204030204" pitchFamily="34" charset="0"/>
              </a:rPr>
              <a:t>?</a:t>
            </a:r>
            <a:endParaRPr lang="nl-NL" sz="2800" dirty="0"/>
          </a:p>
        </p:txBody>
      </p:sp>
      <p:pic>
        <p:nvPicPr>
          <p:cNvPr id="3074" name="Picture 2" descr="D:\Soena001\surfdrive\GGHDC\docs\presentaties\EGU2017\NO2januari-weekday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28" y="1118115"/>
            <a:ext cx="5195107" cy="519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32418" y="5654133"/>
            <a:ext cx="135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Hour</a:t>
            </a:r>
            <a:endParaRPr lang="nl-NL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436964" y="6588823"/>
            <a:ext cx="1050743" cy="29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28514" y="6322992"/>
            <a:ext cx="44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nl-NL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487706" y="6322992"/>
            <a:ext cx="1713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5km</a:t>
            </a:r>
            <a:endParaRPr lang="nl-NL" sz="28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445587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84271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975142" y="1138060"/>
            <a:ext cx="1140638" cy="3993973"/>
            <a:chOff x="1789473" y="1309312"/>
            <a:chExt cx="1140638" cy="3993973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4" t="6247" r="50215" b="5501"/>
            <a:stretch/>
          </p:blipFill>
          <p:spPr bwMode="auto">
            <a:xfrm>
              <a:off x="1789473" y="2084442"/>
              <a:ext cx="502815" cy="2959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88329" y="1088971"/>
              <a:ext cx="518145" cy="958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354848" y="478006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</a:t>
              </a:r>
              <a:endParaRPr lang="nl-NL" sz="2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58144" y="1822829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60</a:t>
              </a:r>
              <a:endParaRPr lang="nl-NL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54848" y="331627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30</a:t>
              </a:r>
              <a:endParaRPr lang="nl-NL" sz="2800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 flipH="1">
              <a:off x="2259286" y="2108004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259286" y="3578998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259286" y="5019635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481711" y="2937046"/>
            <a:ext cx="4064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2" name="Picture 2" descr="Afbeeldingsresultaat voor no2 vehicle">
            <a:extLst>
              <a:ext uri="{FF2B5EF4-FFF2-40B4-BE49-F238E27FC236}">
                <a16:creationId xmlns:a16="http://schemas.microsoft.com/office/drawing/2014/main" id="{13C2CEFE-5EBE-4AF9-8297-D2F7D060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36" y="5525085"/>
            <a:ext cx="2999449" cy="74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F3A96D-9ADE-4253-89A2-51BA8461DF71}"/>
              </a:ext>
            </a:extLst>
          </p:cNvPr>
          <p:cNvSpPr txBox="1"/>
          <p:nvPr/>
        </p:nvSpPr>
        <p:spPr>
          <a:xfrm>
            <a:off x="2490434" y="3398519"/>
            <a:ext cx="8382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RURAL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8D99DB-0226-4550-B4F8-59EA7BDB1982}"/>
              </a:ext>
            </a:extLst>
          </p:cNvPr>
          <p:cNvSpPr txBox="1"/>
          <p:nvPr/>
        </p:nvSpPr>
        <p:spPr>
          <a:xfrm>
            <a:off x="2495366" y="3863733"/>
            <a:ext cx="1142662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</a:rPr>
              <a:t>INDUSTRY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85D39C-1C58-498C-A0FA-F1626D2C53EA}"/>
              </a:ext>
            </a:extLst>
          </p:cNvPr>
          <p:cNvSpPr txBox="1"/>
          <p:nvPr/>
        </p:nvSpPr>
        <p:spPr>
          <a:xfrm>
            <a:off x="2400143" y="3631126"/>
            <a:ext cx="102869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00FF"/>
                </a:solidFill>
              </a:rPr>
              <a:t>TRAFFIC</a:t>
            </a:r>
            <a:endParaRPr lang="nl-NL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27608" y="4590981"/>
            <a:ext cx="34999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Hourly/minutes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LML data (</a:t>
            </a:r>
            <a:r>
              <a:rPr lang="en-US" dirty="0" err="1"/>
              <a:t>landelijk</a:t>
            </a:r>
            <a:r>
              <a:rPr lang="en-US" dirty="0"/>
              <a:t> </a:t>
            </a:r>
            <a:r>
              <a:rPr lang="en-US" dirty="0" err="1"/>
              <a:t>meetnet</a:t>
            </a:r>
            <a:r>
              <a:rPr lang="en-US" dirty="0"/>
              <a:t> </a:t>
            </a:r>
            <a:r>
              <a:rPr lang="en-US" dirty="0" err="1"/>
              <a:t>luchtkwaliteit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558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45"/>
    </mc:Choice>
    <mc:Fallback xmlns="">
      <p:transition spd="slow" advTm="3244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762" y="650760"/>
            <a:ext cx="10515600" cy="1325563"/>
          </a:xfrm>
        </p:spPr>
        <p:txBody>
          <a:bodyPr/>
          <a:lstStyle/>
          <a:p>
            <a:r>
              <a:rPr lang="en-US" sz="2800" dirty="0"/>
              <a:t>Air pollution modelling methods</a:t>
            </a:r>
            <a:br>
              <a:rPr lang="en-US" sz="2800" dirty="0"/>
            </a:br>
            <a:r>
              <a:rPr lang="en-US" sz="2800" dirty="0"/>
              <a:t> </a:t>
            </a:r>
            <a:endParaRPr lang="nl-NL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081669" y="2374517"/>
            <a:ext cx="93112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Process-based models:</a:t>
            </a:r>
          </a:p>
          <a:p>
            <a:pPr lvl="1"/>
            <a:r>
              <a:rPr lang="en-US" sz="2400" dirty="0">
                <a:latin typeface="+mj-lt"/>
              </a:rPr>
              <a:t>Air dispersion models</a:t>
            </a:r>
          </a:p>
          <a:p>
            <a:pPr lvl="1"/>
            <a:r>
              <a:rPr lang="en-US" sz="2400" dirty="0">
                <a:latin typeface="+mj-lt"/>
              </a:rPr>
              <a:t>Chemical transportation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+mj-lt"/>
              </a:rPr>
              <a:t>Statistical-based methods: </a:t>
            </a:r>
          </a:p>
          <a:p>
            <a:pPr lvl="1"/>
            <a:r>
              <a:rPr lang="en-US" sz="2400" dirty="0">
                <a:solidFill>
                  <a:schemeClr val="accent2"/>
                </a:solidFill>
                <a:latin typeface="+mj-lt"/>
              </a:rPr>
              <a:t>Information form predictors, spatiotemporal dependence.  </a:t>
            </a:r>
          </a:p>
        </p:txBody>
      </p:sp>
    </p:spTree>
    <p:extLst>
      <p:ext uri="{BB962C8B-B14F-4D97-AF65-F5344CB8AC3E}">
        <p14:creationId xmlns:p14="http://schemas.microsoft.com/office/powerpoint/2010/main" val="372768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583"/>
    </mc:Choice>
    <mc:Fallback xmlns="">
      <p:transition spd="slow" advTm="14758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4471228" y="446572"/>
            <a:ext cx="32495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dirty="0" err="1">
                <a:latin typeface="+mj-lt"/>
              </a:rPr>
              <a:t>Geospatial</a:t>
            </a:r>
            <a:r>
              <a:rPr lang="nl-NL" sz="2800" dirty="0">
                <a:latin typeface="+mj-lt"/>
              </a:rPr>
              <a:t> </a:t>
            </a:r>
            <a:r>
              <a:rPr lang="nl-NL" sz="2800" dirty="0" err="1">
                <a:latin typeface="+mj-lt"/>
              </a:rPr>
              <a:t>predictors</a:t>
            </a:r>
            <a:endParaRPr lang="en-NL" sz="2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64" y="1408615"/>
            <a:ext cx="3937000" cy="220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085" y="1408614"/>
            <a:ext cx="3151956" cy="315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87" y="1408614"/>
            <a:ext cx="3937000" cy="207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38376E-EC87-F642-8BA0-67E498BAA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83" y="4266114"/>
            <a:ext cx="3810000" cy="213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377283" y="3557694"/>
            <a:ext cx="3336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NL" dirty="0"/>
              <a:t>oad and industrial area from </a:t>
            </a:r>
            <a:r>
              <a:rPr lang="en-GB" dirty="0"/>
              <a:t>OpenStreetMap  (vector)</a:t>
            </a:r>
          </a:p>
          <a:p>
            <a:r>
              <a:rPr lang="en-GB" dirty="0"/>
              <a:t>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4610164" y="3619783"/>
            <a:ext cx="386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Earth nightlight (500 m)</a:t>
            </a:r>
          </a:p>
          <a:p>
            <a:r>
              <a:rPr lang="en-GB" dirty="0"/>
              <a:t>as a proxy for socio-demographics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8845085" y="4626426"/>
            <a:ext cx="3336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Population (100 m)</a:t>
            </a:r>
          </a:p>
          <a:p>
            <a:r>
              <a:rPr lang="en-GB" dirty="0"/>
              <a:t>From human settlement layers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317809" y="6527521"/>
            <a:ext cx="752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Wind speed and temperature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346" y="4313768"/>
            <a:ext cx="3550785" cy="20069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4785486" y="6448541"/>
            <a:ext cx="752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Elevation: SRTM (90 m)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563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2095872" y="347015"/>
            <a:ext cx="83001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+mj-lt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+mj-lt"/>
                <a:cs typeface="Calibri" panose="020F0502020204030204" pitchFamily="34" charset="0"/>
              </a:rPr>
              <a:t>Ground</a:t>
            </a:r>
            <a:r>
              <a:rPr lang="nl-NL" sz="2800" dirty="0">
                <a:latin typeface="+mj-lt"/>
                <a:cs typeface="Calibri" panose="020F0502020204030204" pitchFamily="34" charset="0"/>
              </a:rPr>
              <a:t> monitor measurements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52133-8423-0D47-AB57-C7085622B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34" y="1194785"/>
            <a:ext cx="9779845" cy="44684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DA1D09-2781-8449-8D2A-12BA29E19309}"/>
              </a:ext>
            </a:extLst>
          </p:cNvPr>
          <p:cNvSpPr/>
          <p:nvPr/>
        </p:nvSpPr>
        <p:spPr>
          <a:xfrm>
            <a:off x="838200" y="60331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dirty="0" err="1">
                <a:cs typeface="Calibri" panose="020F0502020204030204" pitchFamily="34" charset="0"/>
              </a:rPr>
              <a:t>OpenAQ</a:t>
            </a:r>
            <a:r>
              <a:rPr lang="nl-NL" dirty="0">
                <a:cs typeface="Calibri" panose="020F0502020204030204" pitchFamily="34" charset="0"/>
              </a:rPr>
              <a:t>: </a:t>
            </a:r>
            <a:r>
              <a:rPr lang="nl-NL" dirty="0" err="1">
                <a:cs typeface="Calibri" panose="020F0502020204030204" pitchFamily="34" charset="0"/>
              </a:rPr>
              <a:t>an</a:t>
            </a:r>
            <a:r>
              <a:rPr lang="nl-NL" dirty="0">
                <a:cs typeface="Calibri" panose="020F0502020204030204" pitchFamily="34" charset="0"/>
              </a:rPr>
              <a:t> open </a:t>
            </a:r>
            <a:r>
              <a:rPr lang="nl-NL" dirty="0" err="1">
                <a:cs typeface="Calibri" panose="020F0502020204030204" pitchFamily="34" charset="0"/>
              </a:rPr>
              <a:t>science</a:t>
            </a:r>
            <a:r>
              <a:rPr lang="nl-NL" dirty="0">
                <a:cs typeface="Calibri" panose="020F0502020204030204" pitchFamily="34" charset="0"/>
              </a:rPr>
              <a:t> air </a:t>
            </a:r>
            <a:r>
              <a:rPr lang="nl-NL" dirty="0" err="1">
                <a:cs typeface="Calibri" panose="020F0502020204030204" pitchFamily="34" charset="0"/>
              </a:rPr>
              <a:t>quality</a:t>
            </a:r>
            <a:r>
              <a:rPr lang="nl-NL" dirty="0">
                <a:cs typeface="Calibri" panose="020F0502020204030204" pitchFamily="34" charset="0"/>
              </a:rPr>
              <a:t> community</a:t>
            </a:r>
          </a:p>
          <a:p>
            <a:pPr algn="ctr">
              <a:buClr>
                <a:schemeClr val="dk1"/>
              </a:buClr>
            </a:pPr>
            <a:r>
              <a:rPr lang="nl-NL" dirty="0">
                <a:cs typeface="Calibri" panose="020F0502020204030204" pitchFamily="34" charset="0"/>
              </a:rPr>
              <a:t>             Through </a:t>
            </a:r>
            <a:r>
              <a:rPr lang="nl-NL" dirty="0" err="1">
                <a:cs typeface="Calibri" panose="020F0502020204030204" pitchFamily="34" charset="0"/>
              </a:rPr>
              <a:t>collaboration</a:t>
            </a:r>
            <a:r>
              <a:rPr lang="nl-NL" dirty="0">
                <a:cs typeface="Calibri" panose="020F0502020204030204" pitchFamily="34" charset="0"/>
              </a:rPr>
              <a:t>:  China, Australia, Canada, US, EU</a:t>
            </a:r>
          </a:p>
        </p:txBody>
      </p:sp>
    </p:spTree>
    <p:extLst>
      <p:ext uri="{BB962C8B-B14F-4D97-AF65-F5344CB8AC3E}">
        <p14:creationId xmlns:p14="http://schemas.microsoft.com/office/powerpoint/2010/main" val="218135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"/>
    </mc:Choice>
    <mc:Fallback xmlns="">
      <p:transition spd="slow" advTm="33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7F21A4-B094-4A16-AF3D-FF93B6498E95}"/>
              </a:ext>
            </a:extLst>
          </p:cNvPr>
          <p:cNvSpPr/>
          <p:nvPr/>
        </p:nvSpPr>
        <p:spPr>
          <a:xfrm>
            <a:off x="704674" y="629881"/>
            <a:ext cx="10982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/>
              <a:t>Machine </a:t>
            </a:r>
            <a:r>
              <a:rPr lang="nl-NL" sz="2400" dirty="0" err="1"/>
              <a:t>learning</a:t>
            </a:r>
            <a:r>
              <a:rPr lang="nl-NL" sz="2400" dirty="0"/>
              <a:t> vs. </a:t>
            </a:r>
            <a:r>
              <a:rPr lang="nl-NL" sz="2400" dirty="0" err="1"/>
              <a:t>Linear</a:t>
            </a:r>
            <a:r>
              <a:rPr lang="nl-NL" sz="2400" dirty="0"/>
              <a:t> </a:t>
            </a:r>
            <a:r>
              <a:rPr lang="nl-NL" sz="2400" dirty="0" err="1"/>
              <a:t>regression</a:t>
            </a:r>
            <a:r>
              <a:rPr lang="nl-NL" sz="2400" dirty="0"/>
              <a:t> </a:t>
            </a:r>
            <a:r>
              <a:rPr lang="nl-NL" sz="2400" dirty="0" err="1"/>
              <a:t>models</a:t>
            </a:r>
            <a:endParaRPr lang="nl-NL" sz="2400" dirty="0"/>
          </a:p>
        </p:txBody>
      </p:sp>
      <p:pic>
        <p:nvPicPr>
          <p:cNvPr id="29" name="Picture 2" descr="Gerelateerde afbeelding">
            <a:extLst>
              <a:ext uri="{FF2B5EF4-FFF2-40B4-BE49-F238E27FC236}">
                <a16:creationId xmlns:a16="http://schemas.microsoft.com/office/drawing/2014/main" id="{1C08AC76-9900-47E3-A67D-E4D40BF5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26" y="1242345"/>
            <a:ext cx="1813686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isultati immagini per global">
            <a:extLst>
              <a:ext uri="{FF2B5EF4-FFF2-40B4-BE49-F238E27FC236}">
                <a16:creationId xmlns:a16="http://schemas.microsoft.com/office/drawing/2014/main" id="{C898D466-359A-4CFD-9B8A-36A01829D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01" y="3368284"/>
            <a:ext cx="2526750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sultati immagini per germany">
            <a:extLst>
              <a:ext uri="{FF2B5EF4-FFF2-40B4-BE49-F238E27FC236}">
                <a16:creationId xmlns:a16="http://schemas.microsoft.com/office/drawing/2014/main" id="{45821C4F-57DB-421F-8F47-0E3307FD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52" y="3366843"/>
            <a:ext cx="2857114" cy="119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isultati immagini per regression model">
            <a:extLst>
              <a:ext uri="{FF2B5EF4-FFF2-40B4-BE49-F238E27FC236}">
                <a16:creationId xmlns:a16="http://schemas.microsoft.com/office/drawing/2014/main" id="{2749B30C-4741-42DC-9837-A01F1099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93" y="1395666"/>
            <a:ext cx="1821773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51C42F-7643-4637-888E-01A6A7D3B60B}"/>
              </a:ext>
            </a:extLst>
          </p:cNvPr>
          <p:cNvSpPr/>
          <p:nvPr/>
        </p:nvSpPr>
        <p:spPr>
          <a:xfrm>
            <a:off x="766575" y="501306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400" dirty="0"/>
              <a:t>Daytimg models Vs. Nighttime models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03D5AE-4323-4BDD-B9E9-A850A8D9D297}"/>
              </a:ext>
            </a:extLst>
          </p:cNvPr>
          <p:cNvSpPr/>
          <p:nvPr/>
        </p:nvSpPr>
        <p:spPr>
          <a:xfrm>
            <a:off x="766575" y="2744502"/>
            <a:ext cx="4510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/>
              <a:t>Global models Vs. National models</a:t>
            </a:r>
          </a:p>
        </p:txBody>
      </p:sp>
      <p:pic>
        <p:nvPicPr>
          <p:cNvPr id="2058" name="Picture 10" descr="Risultati immagini per day">
            <a:extLst>
              <a:ext uri="{FF2B5EF4-FFF2-40B4-BE49-F238E27FC236}">
                <a16:creationId xmlns:a16="http://schemas.microsoft.com/office/drawing/2014/main" id="{E08C8CA0-BC47-47FB-98F4-940D7CCF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01" y="5615655"/>
            <a:ext cx="1713018" cy="113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isultati immagini per night">
            <a:extLst>
              <a:ext uri="{FF2B5EF4-FFF2-40B4-BE49-F238E27FC236}">
                <a16:creationId xmlns:a16="http://schemas.microsoft.com/office/drawing/2014/main" id="{BFA3E5BD-827B-4B55-AF5A-75A6D100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231" y="5615655"/>
            <a:ext cx="1865338" cy="11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80422D-71DD-8B4C-8139-F486CA82A573}"/>
              </a:ext>
            </a:extLst>
          </p:cNvPr>
          <p:cNvSpPr/>
          <p:nvPr/>
        </p:nvSpPr>
        <p:spPr>
          <a:xfrm>
            <a:off x="7637796" y="5784623"/>
            <a:ext cx="4376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cs typeface="Calibri" panose="020F0502020204030204" pitchFamily="34" charset="0"/>
              </a:rPr>
              <a:t>Lu, M.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Schmitz, O., Van de Hoogh, K., Qin, K., &amp; Karssenberg,</a:t>
            </a:r>
            <a:r>
              <a:rPr lang="en-GB" sz="14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D.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Evaluation of different methods and data sources to optimise modelling of NO2 at a global scale. Environmental international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99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5563</TotalTime>
  <Words>892</Words>
  <Application>Microsoft Macintosh PowerPoint</Application>
  <PresentationFormat>Widescreen</PresentationFormat>
  <Paragraphs>184</Paragraphs>
  <Slides>22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  Global air pollution modelling    </vt:lpstr>
      <vt:lpstr>PowerPoint Presentation</vt:lpstr>
      <vt:lpstr>Goal:  Global, high spatiotemporal resolution NO2  mapping   NO2: is part of a group of gaseous air pollutants produced as a result of road traffic and other fossil fuel combustion processes. </vt:lpstr>
      <vt:lpstr>Why global? </vt:lpstr>
      <vt:lpstr>Why high spatial and temporal resolutions?</vt:lpstr>
      <vt:lpstr>Air pollution modelling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air pollution modelling</dc:title>
  <dc:creator>Lu, M. (Meng)</dc:creator>
  <cp:lastModifiedBy>meng lu</cp:lastModifiedBy>
  <cp:revision>137</cp:revision>
  <dcterms:created xsi:type="dcterms:W3CDTF">2019-08-27T14:27:31Z</dcterms:created>
  <dcterms:modified xsi:type="dcterms:W3CDTF">2020-07-21T08:49:48Z</dcterms:modified>
</cp:coreProperties>
</file>